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74" r:id="rId5"/>
    <p:sldId id="257" r:id="rId6"/>
    <p:sldId id="258" r:id="rId7"/>
    <p:sldId id="259" r:id="rId8"/>
    <p:sldId id="260" r:id="rId9"/>
    <p:sldId id="261" r:id="rId10"/>
    <p:sldId id="262" r:id="rId11"/>
    <p:sldId id="271" r:id="rId12"/>
    <p:sldId id="263" r:id="rId13"/>
    <p:sldId id="264" r:id="rId14"/>
    <p:sldId id="265" r:id="rId15"/>
    <p:sldId id="266" r:id="rId16"/>
    <p:sldId id="268" r:id="rId17"/>
    <p:sldId id="269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D2589-EA28-4240-8A82-2A11C618D2D0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863E3-2603-493D-858D-2D20C95E33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8315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D2589-EA28-4240-8A82-2A11C618D2D0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863E3-2603-493D-858D-2D20C95E33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77496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D2589-EA28-4240-8A82-2A11C618D2D0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863E3-2603-493D-858D-2D20C95E33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9948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D2589-EA28-4240-8A82-2A11C618D2D0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863E3-2603-493D-858D-2D20C95E33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2757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D2589-EA28-4240-8A82-2A11C618D2D0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863E3-2603-493D-858D-2D20C95E33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24364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D2589-EA28-4240-8A82-2A11C618D2D0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863E3-2603-493D-858D-2D20C95E33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3082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D2589-EA28-4240-8A82-2A11C618D2D0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863E3-2603-493D-858D-2D20C95E33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9847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D2589-EA28-4240-8A82-2A11C618D2D0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863E3-2603-493D-858D-2D20C95E33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5829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D2589-EA28-4240-8A82-2A11C618D2D0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863E3-2603-493D-858D-2D20C95E33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65591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D2589-EA28-4240-8A82-2A11C618D2D0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863E3-2603-493D-858D-2D20C95E33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3192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D2589-EA28-4240-8A82-2A11C618D2D0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863E3-2603-493D-858D-2D20C95E33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6039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D2589-EA28-4240-8A82-2A11C618D2D0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863E3-2603-493D-858D-2D20C95E33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2502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www.google.com/url?sa=i&amp;rct=j&amp;q=mr%20belding%20and%20zack&amp;source=images&amp;cd=&amp;cad=rja&amp;docid=ConozR3j7hwQuM&amp;tbnid=buW2yXhoi9YqkM:&amp;ved=0CAUQjRw&amp;url=http://salemsox.mlblogs.com/2013/05/page/2/&amp;ei=L8XtUcvFAYbprgHH3YGYDw&amp;psig=AFQjCNEm_z2-8XoHXJjQUn-AgA8IxPgs3A&amp;ust=1374623246522482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By: Caitlyn </a:t>
            </a:r>
            <a:r>
              <a:rPr lang="en-US" dirty="0" err="1" smtClean="0"/>
              <a:t>Corder</a:t>
            </a:r>
            <a:r>
              <a:rPr lang="en-US" dirty="0" smtClean="0"/>
              <a:t>, Diana Fast &amp; Trevor Moore</a:t>
            </a:r>
          </a:p>
        </p:txBody>
      </p:sp>
      <p:pic>
        <p:nvPicPr>
          <p:cNvPr id="4" name="Picture 3" descr="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143000" y="152400"/>
            <a:ext cx="6629400" cy="3886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0123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Restaurant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Overseen by an owner.</a:t>
            </a:r>
          </a:p>
          <a:p>
            <a:r>
              <a:rPr lang="en-US" dirty="0" smtClean="0"/>
              <a:t>Ran by 11-12 grade Business students.</a:t>
            </a:r>
          </a:p>
          <a:p>
            <a:r>
              <a:rPr lang="en-US" dirty="0" smtClean="0"/>
              <a:t>Occupations:</a:t>
            </a:r>
          </a:p>
          <a:p>
            <a:pPr lvl="1"/>
            <a:r>
              <a:rPr lang="en-US" dirty="0" smtClean="0"/>
              <a:t>Chef</a:t>
            </a:r>
          </a:p>
          <a:p>
            <a:pPr lvl="1"/>
            <a:r>
              <a:rPr lang="en-US" dirty="0" smtClean="0"/>
              <a:t>Waiters/Waitress’</a:t>
            </a:r>
          </a:p>
          <a:p>
            <a:pPr lvl="1"/>
            <a:r>
              <a:rPr lang="en-US" dirty="0" smtClean="0"/>
              <a:t>Busboys</a:t>
            </a:r>
          </a:p>
        </p:txBody>
      </p:sp>
      <p:pic>
        <p:nvPicPr>
          <p:cNvPr id="4" name="Picture 3" descr="C:\Users\ccorder09\AppData\Local\Microsoft\Windows\Temporary Internet Files\Content.IE5\SDER59PP\MP900422543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685800"/>
            <a:ext cx="1152525" cy="144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ccorder09\AppData\Local\Microsoft\Windows\Temporary Internet Files\Content.IE5\J5FYY0MJ\MC900363222[1].wm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8311" y="3428999"/>
            <a:ext cx="13335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ccorder09\AppData\Local\Microsoft\Windows\Temporary Internet Files\Content.IE5\5HPTP8JW\MP900305932[1]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81000"/>
            <a:ext cx="1600200" cy="121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9281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Artists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Overseen by Producers.</a:t>
            </a:r>
          </a:p>
          <a:p>
            <a:r>
              <a:rPr lang="en-US" dirty="0" smtClean="0"/>
              <a:t>Ran by 11-12 grade Art students.</a:t>
            </a:r>
          </a:p>
          <a:p>
            <a:r>
              <a:rPr lang="en-US" dirty="0" smtClean="0"/>
              <a:t>Occupations:</a:t>
            </a:r>
          </a:p>
          <a:p>
            <a:pPr lvl="1"/>
            <a:r>
              <a:rPr lang="en-US" dirty="0" smtClean="0"/>
              <a:t>Painters</a:t>
            </a:r>
          </a:p>
          <a:p>
            <a:pPr lvl="1"/>
            <a:r>
              <a:rPr lang="en-US" dirty="0" smtClean="0"/>
              <a:t>Musicians </a:t>
            </a:r>
          </a:p>
          <a:p>
            <a:pPr lvl="1"/>
            <a:r>
              <a:rPr lang="en-US" dirty="0" smtClean="0"/>
              <a:t>Singers/Song writers</a:t>
            </a:r>
          </a:p>
        </p:txBody>
      </p:sp>
      <p:pic>
        <p:nvPicPr>
          <p:cNvPr id="4" name="Picture 3" descr="C:\Users\ccorder09\AppData\Local\Microsoft\Windows\Temporary Internet Files\Content.IE5\4ERPG4DQ\MP900409063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3964"/>
            <a:ext cx="1428750" cy="1253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ccorder09\AppData\Local\Microsoft\Windows\Temporary Internet Files\Content.IE5\4ERPG4DQ\MP900431323[1]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3187" y="228600"/>
            <a:ext cx="1933575" cy="19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ccorder09\AppData\Local\Microsoft\Windows\Temporary Internet Files\Content.IE5\SDER59PP\MP900446430[1]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048000"/>
            <a:ext cx="180594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6262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and Wellness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Overseen by a Health Coordinator.</a:t>
            </a:r>
          </a:p>
          <a:p>
            <a:r>
              <a:rPr lang="en-US" dirty="0"/>
              <a:t> </a:t>
            </a:r>
            <a:r>
              <a:rPr lang="en-US" dirty="0" smtClean="0"/>
              <a:t>Ran by 11-12 grade Health students.</a:t>
            </a:r>
          </a:p>
          <a:p>
            <a:r>
              <a:rPr lang="en-US" dirty="0" smtClean="0"/>
              <a:t>Occupations:</a:t>
            </a:r>
          </a:p>
          <a:p>
            <a:pPr lvl="1"/>
            <a:r>
              <a:rPr lang="en-US" dirty="0" smtClean="0"/>
              <a:t>Nutritionist </a:t>
            </a:r>
          </a:p>
          <a:p>
            <a:pPr lvl="1"/>
            <a:r>
              <a:rPr lang="en-US" dirty="0" smtClean="0"/>
              <a:t>Personal Trainers</a:t>
            </a:r>
          </a:p>
          <a:p>
            <a:pPr lvl="1"/>
            <a:r>
              <a:rPr lang="en-US" dirty="0" smtClean="0"/>
              <a:t>Health Advisors</a:t>
            </a:r>
          </a:p>
          <a:p>
            <a:pPr lvl="1"/>
            <a:r>
              <a:rPr lang="en-US" dirty="0" smtClean="0"/>
              <a:t>Activities Instructors</a:t>
            </a:r>
          </a:p>
          <a:p>
            <a:pPr lvl="1"/>
            <a:r>
              <a:rPr lang="en-US" dirty="0" smtClean="0"/>
              <a:t>Physical Therapist</a:t>
            </a:r>
          </a:p>
          <a:p>
            <a:pPr lvl="1"/>
            <a:r>
              <a:rPr lang="en-US" dirty="0" smtClean="0"/>
              <a:t>Safety Monitor </a:t>
            </a:r>
            <a:endParaRPr lang="en-US" dirty="0"/>
          </a:p>
        </p:txBody>
      </p:sp>
      <p:pic>
        <p:nvPicPr>
          <p:cNvPr id="4" name="Picture 3" descr="C:\Users\ccorder09\AppData\Local\Microsoft\Windows\Temporary Internet Files\Content.IE5\4ERPG4DQ\MP900422159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5814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ccorder09\AppData\Local\Microsoft\Windows\Temporary Internet Files\Content.IE5\SDER59PP\MP900422189[1]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33795"/>
            <a:ext cx="959802" cy="1290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0716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Handy 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Overseen by a Handy Man.</a:t>
            </a:r>
          </a:p>
          <a:p>
            <a:r>
              <a:rPr lang="en-US" dirty="0" smtClean="0"/>
              <a:t>Ran by 11-12 grade </a:t>
            </a:r>
          </a:p>
          <a:p>
            <a:r>
              <a:rPr lang="en-US" dirty="0" smtClean="0"/>
              <a:t>Occupations:</a:t>
            </a:r>
          </a:p>
          <a:p>
            <a:pPr lvl="1"/>
            <a:r>
              <a:rPr lang="en-US" dirty="0" smtClean="0"/>
              <a:t>Mechanic </a:t>
            </a:r>
          </a:p>
          <a:p>
            <a:pPr lvl="1"/>
            <a:r>
              <a:rPr lang="en-US" dirty="0" smtClean="0"/>
              <a:t>Plumber </a:t>
            </a:r>
          </a:p>
          <a:p>
            <a:pPr lvl="1"/>
            <a:r>
              <a:rPr lang="en-US" dirty="0" smtClean="0"/>
              <a:t>Electrician </a:t>
            </a:r>
          </a:p>
          <a:p>
            <a:pPr lvl="1"/>
            <a:r>
              <a:rPr lang="en-US" dirty="0" smtClean="0"/>
              <a:t>Construction</a:t>
            </a:r>
          </a:p>
          <a:p>
            <a:pPr lvl="1"/>
            <a:r>
              <a:rPr lang="en-US" dirty="0" smtClean="0"/>
              <a:t>Computer Technicians </a:t>
            </a:r>
          </a:p>
          <a:p>
            <a:pPr lvl="1"/>
            <a:r>
              <a:rPr lang="en-US" dirty="0" smtClean="0"/>
              <a:t>Carpenters </a:t>
            </a:r>
          </a:p>
        </p:txBody>
      </p:sp>
      <p:pic>
        <p:nvPicPr>
          <p:cNvPr id="4" name="Picture 3" descr="C:\Users\ccorder09\AppData\Local\Microsoft\Windows\Temporary Internet Files\Content.IE5\J5FYY0MJ\MC900036463[1]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5350" y="2988252"/>
            <a:ext cx="13906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ccorder09\AppData\Local\Microsoft\Windows\Temporary Internet Files\Content.IE5\5HPTP8JW\MC900391182[1].wm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538787"/>
            <a:ext cx="76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ccorder09\AppData\Local\Microsoft\Windows\Temporary Internet Files\Content.IE5\4ERPG4DQ\MC900391178[1].wm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77125" y="2827625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ccorder09\AppData\Local\Microsoft\Windows\Temporary Internet Files\Content.IE5\4ERPG4DQ\MC900412628[1].wm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408708"/>
            <a:ext cx="191389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ccorder09\AppData\Local\Microsoft\Windows\Temporary Internet Files\Content.IE5\SDER59PP\MC900391190[1].wm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7600" y="5257800"/>
            <a:ext cx="9239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:\Users\ccorder09\AppData\Local\Microsoft\Windows\Temporary Internet Files\Content.IE5\J5FYY0MJ\MC900391184[1].wmf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3889" y="570632"/>
            <a:ext cx="9144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84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Oil Corporation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Overseen by a manager.</a:t>
            </a:r>
          </a:p>
          <a:p>
            <a:r>
              <a:rPr lang="en-US" dirty="0" smtClean="0"/>
              <a:t>Ran by 11-12 grade science students.</a:t>
            </a:r>
          </a:p>
          <a:p>
            <a:r>
              <a:rPr lang="en-US" dirty="0" smtClean="0"/>
              <a:t>Occupations:</a:t>
            </a:r>
          </a:p>
          <a:p>
            <a:pPr lvl="1"/>
            <a:r>
              <a:rPr lang="en-US" dirty="0" smtClean="0"/>
              <a:t>Transporter</a:t>
            </a:r>
          </a:p>
          <a:p>
            <a:pPr lvl="1"/>
            <a:r>
              <a:rPr lang="en-US" dirty="0" smtClean="0"/>
              <a:t>Extractors </a:t>
            </a:r>
          </a:p>
          <a:p>
            <a:pPr lvl="1"/>
            <a:r>
              <a:rPr lang="en-US" dirty="0" smtClean="0"/>
              <a:t>Oil Plant workers</a:t>
            </a:r>
          </a:p>
          <a:p>
            <a:pPr lvl="1"/>
            <a:r>
              <a:rPr lang="en-US" dirty="0" smtClean="0"/>
              <a:t>Gas station attendants </a:t>
            </a:r>
          </a:p>
        </p:txBody>
      </p:sp>
      <p:pic>
        <p:nvPicPr>
          <p:cNvPr id="4" name="Picture 3" descr="C:\Users\ccorder09\AppData\Local\Microsoft\Windows\Temporary Internet Files\Content.IE5\5HPTP8JW\MC900298005[1]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228600"/>
            <a:ext cx="15811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ccorder09\AppData\Local\Microsoft\Windows\Temporary Internet Files\Content.IE5\5HPTP8JW\MP900385989[1]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200400"/>
            <a:ext cx="1752600" cy="2167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7480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Produce Farm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Overseen by a Agricultural Specialist.</a:t>
            </a:r>
          </a:p>
          <a:p>
            <a:r>
              <a:rPr lang="en-US" dirty="0" smtClean="0"/>
              <a:t>Ran by 11-12 grade 4-H students.</a:t>
            </a:r>
          </a:p>
          <a:p>
            <a:r>
              <a:rPr lang="en-US" dirty="0" smtClean="0"/>
              <a:t>Occupations:</a:t>
            </a:r>
          </a:p>
          <a:p>
            <a:pPr lvl="1"/>
            <a:r>
              <a:rPr lang="en-US" dirty="0" smtClean="0"/>
              <a:t>Farmers</a:t>
            </a:r>
          </a:p>
          <a:p>
            <a:pPr lvl="1"/>
            <a:r>
              <a:rPr lang="en-US" dirty="0" smtClean="0"/>
              <a:t>Transporters</a:t>
            </a:r>
          </a:p>
          <a:p>
            <a:pPr lvl="1"/>
            <a:r>
              <a:rPr lang="en-US" dirty="0" smtClean="0"/>
              <a:t>Pickers</a:t>
            </a:r>
          </a:p>
        </p:txBody>
      </p:sp>
      <p:pic>
        <p:nvPicPr>
          <p:cNvPr id="4" name="Picture 3" descr="C:\Users\ccorder09\AppData\Local\Microsoft\Windows\Temporary Internet Files\Content.IE5\5HPTP8JW\MP900438718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267200"/>
            <a:ext cx="254508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ccorder09\AppData\Local\Microsoft\Windows\Temporary Internet Files\Content.IE5\J5FYY0MJ\MP900227717[1]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197929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ccorder09\AppData\Local\Microsoft\Windows\Temporary Internet Files\Content.IE5\4ERPG4DQ\MP900400586[1]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249382"/>
            <a:ext cx="14763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ccorder09\AppData\Local\Microsoft\Windows\Temporary Internet Files\Content.IE5\SDER59PP\MP900177942[1]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4911869"/>
            <a:ext cx="1952625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9990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Cattle Ranch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Overseen by a Farmer.</a:t>
            </a:r>
          </a:p>
          <a:p>
            <a:r>
              <a:rPr lang="en-US" dirty="0" smtClean="0"/>
              <a:t>Ran by 11-12 grade 4-H students.</a:t>
            </a:r>
          </a:p>
          <a:p>
            <a:r>
              <a:rPr lang="en-US" dirty="0" smtClean="0"/>
              <a:t>Occupations:</a:t>
            </a:r>
          </a:p>
          <a:p>
            <a:pPr lvl="1"/>
            <a:r>
              <a:rPr lang="en-US" dirty="0" smtClean="0"/>
              <a:t>Farmer</a:t>
            </a:r>
          </a:p>
          <a:p>
            <a:pPr lvl="1"/>
            <a:r>
              <a:rPr lang="en-US" dirty="0" smtClean="0"/>
              <a:t>Slaughterers</a:t>
            </a:r>
          </a:p>
          <a:p>
            <a:pPr lvl="1"/>
            <a:r>
              <a:rPr lang="en-US" dirty="0" smtClean="0"/>
              <a:t>Transporters</a:t>
            </a:r>
          </a:p>
          <a:p>
            <a:pPr lvl="1"/>
            <a:r>
              <a:rPr lang="en-US" dirty="0" smtClean="0"/>
              <a:t>Cowboys</a:t>
            </a:r>
            <a:endParaRPr lang="en-US" dirty="0"/>
          </a:p>
        </p:txBody>
      </p:sp>
      <p:pic>
        <p:nvPicPr>
          <p:cNvPr id="4" name="Picture 3" descr="C:\Users\ccorder09\AppData\Local\Microsoft\Windows\Temporary Internet Files\Content.IE5\SDER59PP\MP900442395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962400"/>
            <a:ext cx="24288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ccorder09\AppData\Local\Microsoft\Windows\Temporary Internet Files\Content.IE5\SDER59PP\MP900431792[1]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1" y="228601"/>
            <a:ext cx="1981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ccorder09\AppData\Local\Microsoft\Windows\Temporary Internet Files\Content.IE5\J5FYY0MJ\MP900178988[1]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3725" y="456334"/>
            <a:ext cx="13335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7046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Overseen by professionals from various fields.</a:t>
            </a:r>
          </a:p>
          <a:p>
            <a:r>
              <a:rPr lang="en-US" dirty="0" smtClean="0"/>
              <a:t>Occupations:</a:t>
            </a:r>
          </a:p>
          <a:p>
            <a:pPr lvl="1"/>
            <a:r>
              <a:rPr lang="en-US" dirty="0" smtClean="0"/>
              <a:t>Custodians</a:t>
            </a:r>
          </a:p>
          <a:p>
            <a:pPr lvl="1"/>
            <a:r>
              <a:rPr lang="en-US" dirty="0" smtClean="0"/>
              <a:t>Gas station attendants </a:t>
            </a:r>
          </a:p>
          <a:p>
            <a:pPr lvl="1"/>
            <a:r>
              <a:rPr lang="en-US" dirty="0" smtClean="0"/>
              <a:t>Fruit/Produce Pickers</a:t>
            </a:r>
          </a:p>
          <a:p>
            <a:pPr lvl="1"/>
            <a:r>
              <a:rPr lang="en-US" dirty="0" smtClean="0"/>
              <a:t>Farm workers</a:t>
            </a:r>
          </a:p>
          <a:p>
            <a:pPr lvl="1"/>
            <a:r>
              <a:rPr lang="en-US" dirty="0" smtClean="0"/>
              <a:t>Factory Workers</a:t>
            </a:r>
          </a:p>
          <a:p>
            <a:pPr lvl="1"/>
            <a:r>
              <a:rPr lang="en-US" dirty="0" smtClean="0"/>
              <a:t>Transporter</a:t>
            </a:r>
            <a:endParaRPr lang="en-US" dirty="0"/>
          </a:p>
        </p:txBody>
      </p:sp>
      <p:pic>
        <p:nvPicPr>
          <p:cNvPr id="1026" name="Picture 2" descr="C:\Users\Owner\AppData\Local\Microsoft\Windows\Temporary Internet Files\Content.IE5\HT61RDTO\MC90022904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362200"/>
            <a:ext cx="1009498" cy="18187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Owner\AppData\Local\Microsoft\Windows\Temporary Internet Files\Content.IE5\YDNNOF44\MC90028029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343400"/>
            <a:ext cx="3280372" cy="20883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Owner\AppData\Local\Microsoft\Windows\Temporary Internet Files\Content.IE5\8SVJ97N6\MC90038885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71398"/>
            <a:ext cx="1451153" cy="18818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Owner\AppData\Local\Microsoft\Windows\Temporary Internet Files\Content.IE5\YDNNOF44\MC90038899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36245"/>
            <a:ext cx="1434418" cy="15646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Owner\AppData\Local\Microsoft\Windows\Temporary Internet Files\Content.IE5\HT61RDTO\MC90036092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7074"/>
            <a:ext cx="1810512" cy="13030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466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Retirement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mastering a particular career, adults have the option to either retire or go back to school to become an apprentice again.</a:t>
            </a:r>
          </a:p>
          <a:p>
            <a:r>
              <a:rPr lang="en-US" dirty="0" smtClean="0"/>
              <a:t>If the adult chooses to retire the two options are:</a:t>
            </a:r>
          </a:p>
          <a:p>
            <a:pPr lvl="1"/>
            <a:r>
              <a:rPr lang="en-US" dirty="0" smtClean="0"/>
              <a:t>Volunteer in the Elementary or Middle levels for the school.</a:t>
            </a:r>
          </a:p>
          <a:p>
            <a:pPr lvl="1"/>
            <a:r>
              <a:rPr lang="en-US" dirty="0" smtClean="0"/>
              <a:t>Mentor a(n) apprentice(s)</a:t>
            </a:r>
            <a:endParaRPr lang="en-US" dirty="0"/>
          </a:p>
        </p:txBody>
      </p:sp>
      <p:pic>
        <p:nvPicPr>
          <p:cNvPr id="1027" name="Picture 3" descr="C:\Users\tmoore08\AppData\Local\Microsoft\Windows\Temporary Internet Files\Content.IE5\O0ZEFXNI\MP90043928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0"/>
            <a:ext cx="2362200" cy="16602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moore08\AppData\Local\Microsoft\Windows\Temporary Internet Files\Content.IE5\MQUHS05Q\MP90043873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517" y="4800600"/>
            <a:ext cx="1274763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tmoore08\AppData\Local\Microsoft\Windows\Temporary Internet Files\Content.IE5\8MFDLXR9\MP90043935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1"/>
            <a:ext cx="1016904" cy="152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8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Philosophy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school is based on two main theories.</a:t>
            </a:r>
          </a:p>
          <a:p>
            <a:pPr lvl="1"/>
            <a:r>
              <a:rPr lang="en-US" b="1" dirty="0" err="1" smtClean="0"/>
              <a:t>Situative</a:t>
            </a:r>
            <a:r>
              <a:rPr lang="en-US" dirty="0" smtClean="0"/>
              <a:t> </a:t>
            </a:r>
            <a:r>
              <a:rPr lang="en-US" sz="2000" dirty="0" smtClean="0"/>
              <a:t>(Community based, focus is on the importance of community)</a:t>
            </a:r>
            <a:endParaRPr lang="en-US" sz="2000" dirty="0"/>
          </a:p>
          <a:p>
            <a:pPr lvl="1"/>
            <a:r>
              <a:rPr lang="en-US" b="1" dirty="0" smtClean="0"/>
              <a:t>Cognitive</a:t>
            </a:r>
            <a:r>
              <a:rPr lang="en-US" dirty="0" smtClean="0"/>
              <a:t> </a:t>
            </a:r>
            <a:r>
              <a:rPr lang="en-US" sz="2000" dirty="0" smtClean="0"/>
              <a:t>(teaching the basics, with older students making connections to previous knowledge learned)</a:t>
            </a:r>
          </a:p>
          <a:p>
            <a:r>
              <a:rPr lang="en-US" dirty="0" smtClean="0"/>
              <a:t>All members of the community collaborate to create a self sustained society.</a:t>
            </a:r>
          </a:p>
          <a:p>
            <a:pPr lvl="1"/>
            <a:r>
              <a:rPr lang="en-US" sz="2000" dirty="0" smtClean="0"/>
              <a:t>Every person goes through the community life cycle.</a:t>
            </a:r>
          </a:p>
          <a:p>
            <a:pPr lvl="2"/>
            <a:r>
              <a:rPr lang="en-US" sz="1600" dirty="0" smtClean="0"/>
              <a:t>Elementary</a:t>
            </a:r>
          </a:p>
          <a:p>
            <a:pPr lvl="2"/>
            <a:r>
              <a:rPr lang="en-US" sz="1600" dirty="0" smtClean="0"/>
              <a:t>Middle</a:t>
            </a:r>
          </a:p>
          <a:p>
            <a:pPr lvl="2"/>
            <a:r>
              <a:rPr lang="en-US" sz="1600" dirty="0" smtClean="0"/>
              <a:t>Trade School</a:t>
            </a:r>
          </a:p>
          <a:p>
            <a:pPr lvl="2"/>
            <a:r>
              <a:rPr lang="en-US" sz="1600" dirty="0" smtClean="0"/>
              <a:t>Apprenticeships</a:t>
            </a:r>
          </a:p>
          <a:p>
            <a:pPr lvl="2"/>
            <a:r>
              <a:rPr lang="en-US" sz="1600" dirty="0" smtClean="0"/>
              <a:t>Career/Mastery</a:t>
            </a:r>
          </a:p>
          <a:p>
            <a:pPr lvl="2"/>
            <a:r>
              <a:rPr lang="en-US" sz="1600" dirty="0" smtClean="0"/>
              <a:t>Retire/Volunteer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89144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primary grades (k-8) students go to school to gain basic educational skills and to prepare to become an productive member of society.</a:t>
            </a:r>
          </a:p>
          <a:p>
            <a:r>
              <a:rPr lang="en-US" dirty="0" smtClean="0"/>
              <a:t>In grades 9-10 students explore various career paths by volunteering in all aspects of the community.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5259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Apprenticeship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grades 11-12 students select a career path and begin an apprenticeship with a designated mentor in their selected field.</a:t>
            </a:r>
          </a:p>
          <a:p>
            <a:pPr lvl="1"/>
            <a:r>
              <a:rPr lang="en-US" dirty="0" smtClean="0"/>
              <a:t>In 11</a:t>
            </a:r>
            <a:r>
              <a:rPr lang="en-US" baseline="30000" dirty="0" smtClean="0"/>
              <a:t>th</a:t>
            </a:r>
            <a:r>
              <a:rPr lang="en-US" dirty="0" smtClean="0"/>
              <a:t> grade you work with your mentor to learn the ground work for the occupation.</a:t>
            </a:r>
          </a:p>
          <a:p>
            <a:pPr lvl="1"/>
            <a:r>
              <a:rPr lang="en-US" dirty="0" smtClean="0"/>
              <a:t>In 12</a:t>
            </a:r>
            <a:r>
              <a:rPr lang="en-US" baseline="30000" dirty="0" smtClean="0"/>
              <a:t>th</a:t>
            </a:r>
            <a:r>
              <a:rPr lang="en-US" dirty="0" smtClean="0"/>
              <a:t> grade you work along side the professional.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7183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Overseen by a principal.</a:t>
            </a:r>
          </a:p>
          <a:p>
            <a:r>
              <a:rPr lang="en-US" dirty="0" smtClean="0"/>
              <a:t>Only for grades k-10</a:t>
            </a:r>
          </a:p>
          <a:p>
            <a:r>
              <a:rPr lang="en-US" dirty="0" smtClean="0"/>
              <a:t>Occupations:</a:t>
            </a:r>
          </a:p>
          <a:p>
            <a:pPr lvl="1"/>
            <a:r>
              <a:rPr lang="en-US" dirty="0" smtClean="0"/>
              <a:t>Teachers</a:t>
            </a:r>
          </a:p>
          <a:p>
            <a:pPr lvl="1"/>
            <a:r>
              <a:rPr lang="en-US" dirty="0" smtClean="0"/>
              <a:t>Librarian</a:t>
            </a:r>
          </a:p>
          <a:p>
            <a:pPr lvl="1"/>
            <a:r>
              <a:rPr lang="en-US" dirty="0" smtClean="0"/>
              <a:t>Janitorial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 descr="C:\Users\ccorder09\AppData\Local\Microsoft\Windows\Temporary Internet Files\Content.IE5\5HPTP8JW\MC900382578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895600"/>
            <a:ext cx="33147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ccorder09\AppData\Local\Microsoft\Windows\Temporary Internet Files\Content.IE5\4ERPG4DQ\MP900409048[1]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535564"/>
            <a:ext cx="290258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rc_mi" descr="http://mlblogssalemsox.files.wordpress.com/2013/05/mr-belding-saved-by-the-bell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55429"/>
            <a:ext cx="312928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6708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Overseen by a CEO</a:t>
            </a:r>
          </a:p>
          <a:p>
            <a:r>
              <a:rPr lang="en-US" dirty="0" smtClean="0"/>
              <a:t>Ran by 11-12 grade business students</a:t>
            </a:r>
          </a:p>
          <a:p>
            <a:r>
              <a:rPr lang="en-US" dirty="0" smtClean="0"/>
              <a:t>Occupations:</a:t>
            </a:r>
          </a:p>
          <a:p>
            <a:pPr lvl="1"/>
            <a:r>
              <a:rPr lang="en-US" dirty="0" smtClean="0"/>
              <a:t>Cashiers </a:t>
            </a:r>
          </a:p>
          <a:p>
            <a:pPr lvl="1"/>
            <a:r>
              <a:rPr lang="en-US" dirty="0" smtClean="0"/>
              <a:t>Sales people</a:t>
            </a:r>
          </a:p>
          <a:p>
            <a:pPr lvl="1"/>
            <a:r>
              <a:rPr lang="en-US" dirty="0" smtClean="0"/>
              <a:t>Pharmacist</a:t>
            </a:r>
          </a:p>
          <a:p>
            <a:pPr lvl="1"/>
            <a:r>
              <a:rPr lang="en-US" dirty="0" smtClean="0"/>
              <a:t>Stalkers</a:t>
            </a:r>
          </a:p>
          <a:p>
            <a:pPr lvl="1"/>
            <a:r>
              <a:rPr lang="en-US" dirty="0" smtClean="0"/>
              <a:t>Store Manager </a:t>
            </a:r>
          </a:p>
          <a:p>
            <a:pPr lvl="1"/>
            <a:endParaRPr lang="en-US" dirty="0"/>
          </a:p>
        </p:txBody>
      </p:sp>
      <p:pic>
        <p:nvPicPr>
          <p:cNvPr id="4" name="Picture 3" descr="C:\Users\ccorder09\AppData\Local\Microsoft\Windows\Temporary Internet Files\Content.IE5\4ERPG4DQ\MP900385964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457200"/>
            <a:ext cx="189611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ccorder09\AppData\Local\Microsoft\Windows\Temporary Internet Files\Content.IE5\5HPTP8JW\MC900434233[1].wm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733800"/>
            <a:ext cx="2519363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7722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Hospital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Overseen by a Hospital supervisor.</a:t>
            </a:r>
          </a:p>
          <a:p>
            <a:r>
              <a:rPr lang="en-US" dirty="0" smtClean="0"/>
              <a:t>Ran by 11-12 grade medical students.</a:t>
            </a:r>
          </a:p>
          <a:p>
            <a:r>
              <a:rPr lang="en-US" dirty="0" smtClean="0"/>
              <a:t>Occupations:</a:t>
            </a:r>
          </a:p>
          <a:p>
            <a:r>
              <a:rPr lang="en-US" dirty="0" smtClean="0"/>
              <a:t>Nurses</a:t>
            </a:r>
          </a:p>
          <a:p>
            <a:r>
              <a:rPr lang="en-US" dirty="0" smtClean="0"/>
              <a:t>Administration</a:t>
            </a:r>
          </a:p>
          <a:p>
            <a:r>
              <a:rPr lang="en-US" dirty="0" smtClean="0"/>
              <a:t>EMTs</a:t>
            </a:r>
          </a:p>
          <a:p>
            <a:r>
              <a:rPr lang="en-US" dirty="0" smtClean="0"/>
              <a:t>Doctors</a:t>
            </a:r>
          </a:p>
          <a:p>
            <a:r>
              <a:rPr lang="en-US" dirty="0" smtClean="0"/>
              <a:t>Veterinarians</a:t>
            </a:r>
            <a:endParaRPr lang="en-US" dirty="0"/>
          </a:p>
        </p:txBody>
      </p:sp>
      <p:pic>
        <p:nvPicPr>
          <p:cNvPr id="4" name="Picture 3" descr="C:\Users\ccorder09\AppData\Local\Microsoft\Windows\Temporary Internet Files\Content.IE5\4ERPG4DQ\MP900409080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457199"/>
            <a:ext cx="162052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ccorder09\AppData\Local\Microsoft\Windows\Temporary Internet Files\Content.IE5\J5FYY0MJ\MP900422773[1]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401291"/>
            <a:ext cx="28384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ccorder09\AppData\Local\Microsoft\Windows\Temporary Internet Files\Content.IE5\4ERPG4DQ\MP900314367[1]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84893"/>
            <a:ext cx="1466850" cy="121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6236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Police/Fire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Overseen by a </a:t>
            </a:r>
            <a:r>
              <a:rPr lang="en-US" dirty="0"/>
              <a:t>P</a:t>
            </a:r>
            <a:r>
              <a:rPr lang="en-US" dirty="0" smtClean="0"/>
              <a:t>olice Chief and a Fire Chief.</a:t>
            </a:r>
          </a:p>
          <a:p>
            <a:r>
              <a:rPr lang="en-US" dirty="0" smtClean="0"/>
              <a:t>Ran by 11-12 grade Criminal </a:t>
            </a:r>
            <a:r>
              <a:rPr lang="en-US" dirty="0"/>
              <a:t>J</a:t>
            </a:r>
            <a:r>
              <a:rPr lang="en-US" dirty="0" smtClean="0"/>
              <a:t>ustice students and future Firefighters.</a:t>
            </a:r>
          </a:p>
          <a:p>
            <a:r>
              <a:rPr lang="en-US" dirty="0" smtClean="0"/>
              <a:t>Occupations:</a:t>
            </a:r>
          </a:p>
          <a:p>
            <a:pPr lvl="1"/>
            <a:r>
              <a:rPr lang="en-US" dirty="0" smtClean="0"/>
              <a:t>Police officers</a:t>
            </a:r>
          </a:p>
          <a:p>
            <a:pPr lvl="1"/>
            <a:r>
              <a:rPr lang="en-US" dirty="0" smtClean="0"/>
              <a:t>Firefighters</a:t>
            </a:r>
          </a:p>
          <a:p>
            <a:pPr lvl="1"/>
            <a:r>
              <a:rPr lang="en-US" dirty="0" smtClean="0"/>
              <a:t>Dispatchers </a:t>
            </a:r>
          </a:p>
          <a:p>
            <a:pPr lvl="1"/>
            <a:r>
              <a:rPr lang="en-US" dirty="0" smtClean="0"/>
              <a:t>Corrections officer</a:t>
            </a:r>
            <a:endParaRPr lang="en-US" dirty="0"/>
          </a:p>
        </p:txBody>
      </p:sp>
      <p:pic>
        <p:nvPicPr>
          <p:cNvPr id="4" name="Picture 3" descr="C:\Users\ccorder09\AppData\Local\Microsoft\Windows\Temporary Internet Files\Content.IE5\SDER59PP\MP900184939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3429000"/>
            <a:ext cx="17145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ccorder09\AppData\Local\Microsoft\Windows\Temporary Internet Files\Content.IE5\SDER59PP\MP900431784[1]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9" y="3456709"/>
            <a:ext cx="1609725" cy="24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6281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Overseen by the Dean of Design.</a:t>
            </a:r>
          </a:p>
          <a:p>
            <a:r>
              <a:rPr lang="en-US" dirty="0" smtClean="0"/>
              <a:t>Ran by 11-12 grade Designer students.</a:t>
            </a:r>
          </a:p>
          <a:p>
            <a:r>
              <a:rPr lang="en-US" dirty="0" smtClean="0"/>
              <a:t>Occupations:</a:t>
            </a:r>
          </a:p>
          <a:p>
            <a:pPr lvl="1"/>
            <a:r>
              <a:rPr lang="en-US" dirty="0" smtClean="0"/>
              <a:t>Sales associates</a:t>
            </a:r>
          </a:p>
          <a:p>
            <a:pPr lvl="1"/>
            <a:r>
              <a:rPr lang="en-US" dirty="0" smtClean="0"/>
              <a:t>Fashion designers</a:t>
            </a:r>
          </a:p>
          <a:p>
            <a:pPr lvl="1"/>
            <a:r>
              <a:rPr lang="en-US" dirty="0" smtClean="0"/>
              <a:t>Home decorators</a:t>
            </a:r>
          </a:p>
          <a:p>
            <a:pPr lvl="1"/>
            <a:r>
              <a:rPr lang="en-US" dirty="0" smtClean="0"/>
              <a:t>Factory workers</a:t>
            </a:r>
          </a:p>
        </p:txBody>
      </p:sp>
      <p:pic>
        <p:nvPicPr>
          <p:cNvPr id="4" name="Picture 3" descr="C:\Users\ccorder09\AppData\Local\Microsoft\Windows\Temporary Internet Files\Content.IE5\5HPTP8JW\MP900423057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733800"/>
            <a:ext cx="26193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738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511</Words>
  <Application>Microsoft Office PowerPoint</Application>
  <PresentationFormat>On-screen Show (4:3)</PresentationFormat>
  <Paragraphs>135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     POD</vt:lpstr>
      <vt:lpstr>School Philosophy</vt:lpstr>
      <vt:lpstr>Schooling</vt:lpstr>
      <vt:lpstr>Apprenticeship</vt:lpstr>
      <vt:lpstr>School</vt:lpstr>
      <vt:lpstr>Store</vt:lpstr>
      <vt:lpstr>Hospital</vt:lpstr>
      <vt:lpstr>Police/Fire</vt:lpstr>
      <vt:lpstr>Designers</vt:lpstr>
      <vt:lpstr>Restaurant </vt:lpstr>
      <vt:lpstr>Artists </vt:lpstr>
      <vt:lpstr>Health and Wellness Center</vt:lpstr>
      <vt:lpstr>Handy Man</vt:lpstr>
      <vt:lpstr>Oil Corporation</vt:lpstr>
      <vt:lpstr>Produce Farm</vt:lpstr>
      <vt:lpstr>Cattle Ranch</vt:lpstr>
      <vt:lpstr>Labor Work</vt:lpstr>
      <vt:lpstr>Retirement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Western Oregon University</cp:lastModifiedBy>
  <cp:revision>17</cp:revision>
  <dcterms:created xsi:type="dcterms:W3CDTF">2013-07-22T22:49:00Z</dcterms:created>
  <dcterms:modified xsi:type="dcterms:W3CDTF">2013-07-31T19:20:30Z</dcterms:modified>
</cp:coreProperties>
</file>